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63.jpeg" ContentType="image/jpeg"/>
  <Override PartName="/ppt/media/image62.png" ContentType="image/png"/>
  <Override PartName="/ppt/media/image61.png" ContentType="image/png"/>
  <Override PartName="/ppt/media/image60.png" ContentType="image/png"/>
  <Override PartName="/ppt/media/image57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8.png" ContentType="image/png"/>
  <Override PartName="/ppt/media/image17.png" ContentType="image/png"/>
  <Override PartName="/ppt/media/image21.jpeg" ContentType="image/jpeg"/>
  <Override PartName="/ppt/media/image16.png" ContentType="image/png"/>
  <Override PartName="/ppt/media/image15.png" ContentType="image/png"/>
  <Override PartName="/ppt/media/image7.jpeg" ContentType="image/jpeg"/>
  <Override PartName="/ppt/media/image14.png" ContentType="image/png"/>
  <Override PartName="/ppt/media/image13.png" ContentType="image/png"/>
  <Override PartName="/ppt/media/image19.png" ContentType="image/png"/>
  <Override PartName="/ppt/media/image12.jpeg" ContentType="image/jpe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22.jpeg" ContentType="image/jpeg"/>
  <Override PartName="/ppt/media/image56.png" ContentType="image/png"/>
  <Override PartName="/ppt/media/image6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58.jpeg" ContentType="image/jpe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13/05/17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8A87B60-7BD9-4454-B975-0CBFE0E087F3}" type="slidenum">
              <a:rPr b="0" lang="en-AU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jpeg"/><Relationship Id="rId6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jpeg"/><Relationship Id="rId6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jpeg"/><Relationship Id="rId6" Type="http://schemas.openxmlformats.org/officeDocument/2006/relationships/image" Target="../media/image22.jpeg"/><Relationship Id="rId7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40" name="TextShape 1"/>
          <p:cNvSpPr txBox="1"/>
          <p:nvPr/>
        </p:nvSpPr>
        <p:spPr>
          <a:xfrm>
            <a:off x="1523880" y="452520"/>
            <a:ext cx="9143640" cy="11206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Eras Light ITC"/>
              </a:rPr>
              <a:t>Suicide S</a:t>
            </a:r>
            <a:r>
              <a:rPr b="1" lang="en-US" sz="6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Eras Light ITC"/>
              </a:rPr>
              <a:t>K</a:t>
            </a:r>
            <a:r>
              <a:rPr b="1" lang="en-US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Eras Light ITC"/>
              </a:rPr>
              <a:t>uad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TextShape 2"/>
          <p:cNvSpPr txBox="1"/>
          <p:nvPr/>
        </p:nvSpPr>
        <p:spPr>
          <a:xfrm>
            <a:off x="1407600" y="1683720"/>
            <a:ext cx="9143640" cy="687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1" lang="en-AU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Eras Light ITC"/>
              </a:rPr>
              <a:t>Feature importance ranking contributing to suicide prediction</a:t>
            </a:r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" name="Picture 4" descr=""/>
          <p:cNvPicPr/>
          <p:nvPr/>
        </p:nvPicPr>
        <p:blipFill>
          <a:blip r:embed="rId2"/>
          <a:stretch/>
        </p:blipFill>
        <p:spPr>
          <a:xfrm>
            <a:off x="9823320" y="5928120"/>
            <a:ext cx="2368080" cy="929520"/>
          </a:xfrm>
          <a:prstGeom prst="rect">
            <a:avLst/>
          </a:prstGeom>
          <a:ln>
            <a:noFill/>
          </a:ln>
        </p:spPr>
      </p:pic>
      <p:pic>
        <p:nvPicPr>
          <p:cNvPr id="43" name="Picture 5" descr=""/>
          <p:cNvPicPr/>
          <p:nvPr/>
        </p:nvPicPr>
        <p:blipFill>
          <a:blip r:embed="rId3"/>
          <a:stretch/>
        </p:blipFill>
        <p:spPr>
          <a:xfrm>
            <a:off x="160200" y="5772240"/>
            <a:ext cx="2943000" cy="1085400"/>
          </a:xfrm>
          <a:prstGeom prst="rect">
            <a:avLst/>
          </a:prstGeom>
          <a:ln>
            <a:noFill/>
          </a:ln>
        </p:spPr>
      </p:pic>
      <p:pic>
        <p:nvPicPr>
          <p:cNvPr id="44" name="Picture 6" descr=""/>
          <p:cNvPicPr/>
          <p:nvPr/>
        </p:nvPicPr>
        <p:blipFill>
          <a:blip r:embed="rId4"/>
          <a:stretch/>
        </p:blipFill>
        <p:spPr>
          <a:xfrm>
            <a:off x="4061880" y="5602320"/>
            <a:ext cx="4067640" cy="1255320"/>
          </a:xfrm>
          <a:prstGeom prst="rect">
            <a:avLst/>
          </a:prstGeom>
          <a:ln>
            <a:noFill/>
          </a:ln>
        </p:spPr>
      </p:pic>
      <p:sp>
        <p:nvSpPr>
          <p:cNvPr id="45" name="CustomShape 3"/>
          <p:cNvSpPr/>
          <p:nvPr/>
        </p:nvSpPr>
        <p:spPr>
          <a:xfrm>
            <a:off x="4871160" y="3309840"/>
            <a:ext cx="2449440" cy="16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90000"/>
              </a:lnSpc>
            </a:pPr>
            <a:r>
              <a:rPr b="1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Daniel Han-Chen</a:t>
            </a:r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UNSW Data Science Student</a:t>
            </a:r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CustomShape 4"/>
          <p:cNvSpPr/>
          <p:nvPr/>
        </p:nvSpPr>
        <p:spPr>
          <a:xfrm>
            <a:off x="1163160" y="3308040"/>
            <a:ext cx="2228400" cy="16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90000"/>
              </a:lnSpc>
            </a:pPr>
            <a:r>
              <a:rPr b="1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Steve Nouri</a:t>
            </a:r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UTS Data Analytics Student</a:t>
            </a:r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Genomic Analyst </a:t>
            </a:r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CustomShape 5"/>
          <p:cNvSpPr/>
          <p:nvPr/>
        </p:nvSpPr>
        <p:spPr>
          <a:xfrm>
            <a:off x="8800200" y="3309840"/>
            <a:ext cx="2228400" cy="169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90000"/>
              </a:lnSpc>
            </a:pPr>
            <a:r>
              <a:rPr b="1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Saksham Yadav</a:t>
            </a:r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1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UNSW Data Science Student</a:t>
            </a:r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8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104" name="Picture 4" descr=""/>
          <p:cNvPicPr/>
          <p:nvPr/>
        </p:nvPicPr>
        <p:blipFill>
          <a:blip r:embed="rId2"/>
          <a:stretch/>
        </p:blipFill>
        <p:spPr>
          <a:xfrm>
            <a:off x="3459600" y="6417720"/>
            <a:ext cx="1120680" cy="439920"/>
          </a:xfrm>
          <a:prstGeom prst="rect">
            <a:avLst/>
          </a:prstGeom>
          <a:ln>
            <a:noFill/>
          </a:ln>
        </p:spPr>
      </p:pic>
      <p:pic>
        <p:nvPicPr>
          <p:cNvPr id="105" name="Picture 5" descr=""/>
          <p:cNvPicPr/>
          <p:nvPr/>
        </p:nvPicPr>
        <p:blipFill>
          <a:blip r:embed="rId3"/>
          <a:stretch/>
        </p:blipFill>
        <p:spPr>
          <a:xfrm>
            <a:off x="107280" y="6180120"/>
            <a:ext cx="1836720" cy="677520"/>
          </a:xfrm>
          <a:prstGeom prst="rect">
            <a:avLst/>
          </a:prstGeom>
          <a:ln>
            <a:noFill/>
          </a:ln>
        </p:spPr>
      </p:pic>
      <p:pic>
        <p:nvPicPr>
          <p:cNvPr id="106" name="Picture 6" descr=""/>
          <p:cNvPicPr/>
          <p:nvPr/>
        </p:nvPicPr>
        <p:blipFill>
          <a:blip r:embed="rId4"/>
          <a:stretch/>
        </p:blipFill>
        <p:spPr>
          <a:xfrm>
            <a:off x="1944360" y="6417720"/>
            <a:ext cx="1425960" cy="439920"/>
          </a:xfrm>
          <a:prstGeom prst="rect">
            <a:avLst/>
          </a:prstGeom>
          <a:ln>
            <a:noFill/>
          </a:ln>
        </p:spPr>
      </p:pic>
      <p:pic>
        <p:nvPicPr>
          <p:cNvPr id="107" name="Picture 7" descr=""/>
          <p:cNvPicPr/>
          <p:nvPr/>
        </p:nvPicPr>
        <p:blipFill>
          <a:blip r:embed="rId5"/>
          <a:stretch/>
        </p:blipFill>
        <p:spPr>
          <a:xfrm>
            <a:off x="557280" y="3759120"/>
            <a:ext cx="11077200" cy="1009440"/>
          </a:xfrm>
          <a:prstGeom prst="rect">
            <a:avLst/>
          </a:prstGeom>
          <a:ln>
            <a:noFill/>
          </a:ln>
        </p:spPr>
      </p:pic>
      <p:sp>
        <p:nvSpPr>
          <p:cNvPr id="108" name="CustomShape 1"/>
          <p:cNvSpPr/>
          <p:nvPr/>
        </p:nvSpPr>
        <p:spPr>
          <a:xfrm flipH="1">
            <a:off x="557280" y="641520"/>
            <a:ext cx="11414880" cy="283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AU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Eras Light ITC"/>
              </a:rPr>
              <a:t>Found people who had more than one policy with duration difference of more than 500 days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Eras Light ITC"/>
              </a:rPr>
              <a:t>Tested our model for final validation: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8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110" name="Picture 4" descr=""/>
          <p:cNvPicPr/>
          <p:nvPr/>
        </p:nvPicPr>
        <p:blipFill>
          <a:blip r:embed="rId2"/>
          <a:stretch/>
        </p:blipFill>
        <p:spPr>
          <a:xfrm>
            <a:off x="3459600" y="6417720"/>
            <a:ext cx="1120680" cy="439920"/>
          </a:xfrm>
          <a:prstGeom prst="rect">
            <a:avLst/>
          </a:prstGeom>
          <a:ln>
            <a:noFill/>
          </a:ln>
        </p:spPr>
      </p:pic>
      <p:pic>
        <p:nvPicPr>
          <p:cNvPr id="111" name="Picture 5" descr=""/>
          <p:cNvPicPr/>
          <p:nvPr/>
        </p:nvPicPr>
        <p:blipFill>
          <a:blip r:embed="rId3"/>
          <a:stretch/>
        </p:blipFill>
        <p:spPr>
          <a:xfrm>
            <a:off x="107280" y="6180120"/>
            <a:ext cx="1836720" cy="677520"/>
          </a:xfrm>
          <a:prstGeom prst="rect">
            <a:avLst/>
          </a:prstGeom>
          <a:ln>
            <a:noFill/>
          </a:ln>
        </p:spPr>
      </p:pic>
      <p:pic>
        <p:nvPicPr>
          <p:cNvPr id="112" name="Picture 6" descr=""/>
          <p:cNvPicPr/>
          <p:nvPr/>
        </p:nvPicPr>
        <p:blipFill>
          <a:blip r:embed="rId4"/>
          <a:stretch/>
        </p:blipFill>
        <p:spPr>
          <a:xfrm>
            <a:off x="1944360" y="6417720"/>
            <a:ext cx="1425960" cy="439920"/>
          </a:xfrm>
          <a:prstGeom prst="rect">
            <a:avLst/>
          </a:prstGeom>
          <a:ln>
            <a:noFill/>
          </a:ln>
        </p:spPr>
      </p:pic>
      <p:sp>
        <p:nvSpPr>
          <p:cNvPr id="113" name="CustomShape 1"/>
          <p:cNvSpPr/>
          <p:nvPr/>
        </p:nvSpPr>
        <p:spPr>
          <a:xfrm flipH="1" rot="21586200">
            <a:off x="1729080" y="470880"/>
            <a:ext cx="85680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AU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Eras Light ITC"/>
              </a:rPr>
              <a:t>Suicide Preventative Strategies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4" name="Picture 1" descr=""/>
          <p:cNvPicPr/>
          <p:nvPr/>
        </p:nvPicPr>
        <p:blipFill>
          <a:blip r:embed="rId5"/>
          <a:stretch/>
        </p:blipFill>
        <p:spPr>
          <a:xfrm>
            <a:off x="4248000" y="1675440"/>
            <a:ext cx="3638160" cy="2674440"/>
          </a:xfrm>
          <a:prstGeom prst="rect">
            <a:avLst/>
          </a:prstGeom>
          <a:ln>
            <a:noFill/>
          </a:ln>
        </p:spPr>
      </p:pic>
      <p:sp>
        <p:nvSpPr>
          <p:cNvPr id="115" name="CustomShape 2"/>
          <p:cNvSpPr/>
          <p:nvPr/>
        </p:nvSpPr>
        <p:spPr>
          <a:xfrm flipH="1">
            <a:off x="120240" y="2096640"/>
            <a:ext cx="664740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AU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Eras Light ITC"/>
              </a:rPr>
              <a:t>Friend, Family,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Eras Light ITC"/>
              </a:rPr>
              <a:t>Employer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Eras Light ITC"/>
              </a:rPr>
              <a:t>Communication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 flipH="1">
            <a:off x="8544240" y="2151720"/>
            <a:ext cx="664740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AU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Eras Light ITC"/>
              </a:rPr>
              <a:t>Informal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Eras Light ITC"/>
              </a:rPr>
              <a:t>Psychological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Eras Light ITC"/>
              </a:rPr>
              <a:t>Analysis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4"/>
          <p:cNvSpPr/>
          <p:nvPr/>
        </p:nvSpPr>
        <p:spPr>
          <a:xfrm flipH="1">
            <a:off x="2771640" y="4320000"/>
            <a:ext cx="664740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AU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Eras Light ITC"/>
              </a:rPr>
              <a:t>Random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AU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Eras Light ITC"/>
              </a:rPr>
              <a:t>Phone Calls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AU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Eras Light ITC"/>
              </a:rPr>
              <a:t>to check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49" name="Picture 4" descr=""/>
          <p:cNvPicPr/>
          <p:nvPr/>
        </p:nvPicPr>
        <p:blipFill>
          <a:blip r:embed="rId2"/>
          <a:stretch/>
        </p:blipFill>
        <p:spPr>
          <a:xfrm>
            <a:off x="3459600" y="6417720"/>
            <a:ext cx="1120680" cy="439920"/>
          </a:xfrm>
          <a:prstGeom prst="rect">
            <a:avLst/>
          </a:prstGeom>
          <a:ln>
            <a:noFill/>
          </a:ln>
        </p:spPr>
      </p:pic>
      <p:pic>
        <p:nvPicPr>
          <p:cNvPr id="50" name="Picture 5" descr=""/>
          <p:cNvPicPr/>
          <p:nvPr/>
        </p:nvPicPr>
        <p:blipFill>
          <a:blip r:embed="rId3"/>
          <a:stretch/>
        </p:blipFill>
        <p:spPr>
          <a:xfrm>
            <a:off x="107280" y="6180120"/>
            <a:ext cx="1836720" cy="677520"/>
          </a:xfrm>
          <a:prstGeom prst="rect">
            <a:avLst/>
          </a:prstGeom>
          <a:ln>
            <a:noFill/>
          </a:ln>
        </p:spPr>
      </p:pic>
      <p:pic>
        <p:nvPicPr>
          <p:cNvPr id="51" name="Picture 6" descr=""/>
          <p:cNvPicPr/>
          <p:nvPr/>
        </p:nvPicPr>
        <p:blipFill>
          <a:blip r:embed="rId4"/>
          <a:stretch/>
        </p:blipFill>
        <p:spPr>
          <a:xfrm>
            <a:off x="1944360" y="6417720"/>
            <a:ext cx="1425960" cy="439920"/>
          </a:xfrm>
          <a:prstGeom prst="rect">
            <a:avLst/>
          </a:prstGeom>
          <a:ln>
            <a:noFill/>
          </a:ln>
        </p:spPr>
      </p:pic>
      <p:pic>
        <p:nvPicPr>
          <p:cNvPr id="52" name="Picture 1" descr=""/>
          <p:cNvPicPr/>
          <p:nvPr/>
        </p:nvPicPr>
        <p:blipFill>
          <a:blip r:embed="rId5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54" name="Picture 4" descr=""/>
          <p:cNvPicPr/>
          <p:nvPr/>
        </p:nvPicPr>
        <p:blipFill>
          <a:blip r:embed="rId2"/>
          <a:stretch/>
        </p:blipFill>
        <p:spPr>
          <a:xfrm>
            <a:off x="3459600" y="6417720"/>
            <a:ext cx="1120680" cy="439920"/>
          </a:xfrm>
          <a:prstGeom prst="rect">
            <a:avLst/>
          </a:prstGeom>
          <a:ln>
            <a:noFill/>
          </a:ln>
        </p:spPr>
      </p:pic>
      <p:pic>
        <p:nvPicPr>
          <p:cNvPr id="55" name="Picture 5" descr=""/>
          <p:cNvPicPr/>
          <p:nvPr/>
        </p:nvPicPr>
        <p:blipFill>
          <a:blip r:embed="rId3"/>
          <a:stretch/>
        </p:blipFill>
        <p:spPr>
          <a:xfrm>
            <a:off x="107280" y="6180120"/>
            <a:ext cx="1836720" cy="677520"/>
          </a:xfrm>
          <a:prstGeom prst="rect">
            <a:avLst/>
          </a:prstGeom>
          <a:ln>
            <a:noFill/>
          </a:ln>
        </p:spPr>
      </p:pic>
      <p:pic>
        <p:nvPicPr>
          <p:cNvPr id="56" name="Picture 6" descr=""/>
          <p:cNvPicPr/>
          <p:nvPr/>
        </p:nvPicPr>
        <p:blipFill>
          <a:blip r:embed="rId4"/>
          <a:stretch/>
        </p:blipFill>
        <p:spPr>
          <a:xfrm>
            <a:off x="1944360" y="6417720"/>
            <a:ext cx="1425960" cy="439920"/>
          </a:xfrm>
          <a:prstGeom prst="rect">
            <a:avLst/>
          </a:prstGeom>
          <a:ln>
            <a:noFill/>
          </a:ln>
        </p:spPr>
      </p:pic>
      <p:pic>
        <p:nvPicPr>
          <p:cNvPr id="57" name="Picture 2" descr=""/>
          <p:cNvPicPr/>
          <p:nvPr/>
        </p:nvPicPr>
        <p:blipFill>
          <a:blip r:embed="rId5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9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59" name="Picture 4" descr=""/>
          <p:cNvPicPr/>
          <p:nvPr/>
        </p:nvPicPr>
        <p:blipFill>
          <a:blip r:embed="rId2"/>
          <a:stretch/>
        </p:blipFill>
        <p:spPr>
          <a:xfrm>
            <a:off x="3459600" y="6417720"/>
            <a:ext cx="1120680" cy="439920"/>
          </a:xfrm>
          <a:prstGeom prst="rect">
            <a:avLst/>
          </a:prstGeom>
          <a:ln>
            <a:noFill/>
          </a:ln>
        </p:spPr>
      </p:pic>
      <p:pic>
        <p:nvPicPr>
          <p:cNvPr id="60" name="Picture 5" descr=""/>
          <p:cNvPicPr/>
          <p:nvPr/>
        </p:nvPicPr>
        <p:blipFill>
          <a:blip r:embed="rId3"/>
          <a:stretch/>
        </p:blipFill>
        <p:spPr>
          <a:xfrm>
            <a:off x="107280" y="6180120"/>
            <a:ext cx="1836720" cy="677520"/>
          </a:xfrm>
          <a:prstGeom prst="rect">
            <a:avLst/>
          </a:prstGeom>
          <a:ln>
            <a:noFill/>
          </a:ln>
        </p:spPr>
      </p:pic>
      <p:pic>
        <p:nvPicPr>
          <p:cNvPr id="61" name="Picture 6" descr=""/>
          <p:cNvPicPr/>
          <p:nvPr/>
        </p:nvPicPr>
        <p:blipFill>
          <a:blip r:embed="rId4"/>
          <a:stretch/>
        </p:blipFill>
        <p:spPr>
          <a:xfrm>
            <a:off x="1944360" y="6417720"/>
            <a:ext cx="1425960" cy="439920"/>
          </a:xfrm>
          <a:prstGeom prst="rect">
            <a:avLst/>
          </a:prstGeom>
          <a:ln>
            <a:noFill/>
          </a:ln>
        </p:spPr>
      </p:pic>
      <p:pic>
        <p:nvPicPr>
          <p:cNvPr id="62" name="Picture 2" descr=""/>
          <p:cNvPicPr/>
          <p:nvPr/>
        </p:nvPicPr>
        <p:blipFill>
          <a:blip r:embed="rId5"/>
          <a:srcRect l="0" t="0" r="55411" b="20139"/>
          <a:stretch/>
        </p:blipFill>
        <p:spPr>
          <a:xfrm>
            <a:off x="7134480" y="0"/>
            <a:ext cx="5057280" cy="6787440"/>
          </a:xfrm>
          <a:prstGeom prst="rect">
            <a:avLst/>
          </a:prstGeom>
          <a:ln>
            <a:noFill/>
          </a:ln>
        </p:spPr>
      </p:pic>
      <p:pic>
        <p:nvPicPr>
          <p:cNvPr id="63" name="Picture 7" descr=""/>
          <p:cNvPicPr/>
          <p:nvPr/>
        </p:nvPicPr>
        <p:blipFill>
          <a:blip r:embed="rId6"/>
          <a:stretch/>
        </p:blipFill>
        <p:spPr>
          <a:xfrm>
            <a:off x="311400" y="61920"/>
            <a:ext cx="6118200" cy="6293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10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65" name="Picture 4" descr=""/>
          <p:cNvPicPr/>
          <p:nvPr/>
        </p:nvPicPr>
        <p:blipFill>
          <a:blip r:embed="rId2"/>
          <a:stretch/>
        </p:blipFill>
        <p:spPr>
          <a:xfrm>
            <a:off x="3459600" y="6417720"/>
            <a:ext cx="1120680" cy="439920"/>
          </a:xfrm>
          <a:prstGeom prst="rect">
            <a:avLst/>
          </a:prstGeom>
          <a:ln>
            <a:noFill/>
          </a:ln>
        </p:spPr>
      </p:pic>
      <p:pic>
        <p:nvPicPr>
          <p:cNvPr id="66" name="Picture 5" descr=""/>
          <p:cNvPicPr/>
          <p:nvPr/>
        </p:nvPicPr>
        <p:blipFill>
          <a:blip r:embed="rId3"/>
          <a:stretch/>
        </p:blipFill>
        <p:spPr>
          <a:xfrm>
            <a:off x="107280" y="6180120"/>
            <a:ext cx="1836720" cy="677520"/>
          </a:xfrm>
          <a:prstGeom prst="rect">
            <a:avLst/>
          </a:prstGeom>
          <a:ln>
            <a:noFill/>
          </a:ln>
        </p:spPr>
      </p:pic>
      <p:pic>
        <p:nvPicPr>
          <p:cNvPr id="67" name="Picture 6" descr=""/>
          <p:cNvPicPr/>
          <p:nvPr/>
        </p:nvPicPr>
        <p:blipFill>
          <a:blip r:embed="rId4"/>
          <a:stretch/>
        </p:blipFill>
        <p:spPr>
          <a:xfrm>
            <a:off x="1944360" y="6417720"/>
            <a:ext cx="1425960" cy="439920"/>
          </a:xfrm>
          <a:prstGeom prst="rect">
            <a:avLst/>
          </a:prstGeom>
          <a:ln>
            <a:noFill/>
          </a:ln>
        </p:spPr>
      </p:pic>
      <p:pic>
        <p:nvPicPr>
          <p:cNvPr id="68" name="Picture 1" descr=""/>
          <p:cNvPicPr/>
          <p:nvPr/>
        </p:nvPicPr>
        <p:blipFill>
          <a:blip r:embed="rId5"/>
          <a:stretch/>
        </p:blipFill>
        <p:spPr>
          <a:xfrm>
            <a:off x="0" y="831960"/>
            <a:ext cx="7138080" cy="3864600"/>
          </a:xfrm>
          <a:prstGeom prst="rect">
            <a:avLst/>
          </a:prstGeom>
          <a:ln>
            <a:noFill/>
          </a:ln>
        </p:spPr>
      </p:pic>
      <p:pic>
        <p:nvPicPr>
          <p:cNvPr id="69" name="Picture 2" descr=""/>
          <p:cNvPicPr/>
          <p:nvPr/>
        </p:nvPicPr>
        <p:blipFill>
          <a:blip r:embed="rId6"/>
          <a:stretch/>
        </p:blipFill>
        <p:spPr>
          <a:xfrm>
            <a:off x="7868160" y="108720"/>
            <a:ext cx="3242520" cy="4588200"/>
          </a:xfrm>
          <a:prstGeom prst="rect">
            <a:avLst/>
          </a:prstGeom>
          <a:ln>
            <a:noFill/>
          </a:ln>
        </p:spPr>
      </p:pic>
      <p:sp>
        <p:nvSpPr>
          <p:cNvPr id="70" name="CustomShape 1"/>
          <p:cNvSpPr/>
          <p:nvPr/>
        </p:nvSpPr>
        <p:spPr>
          <a:xfrm>
            <a:off x="836640" y="4696920"/>
            <a:ext cx="570744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Feature importance generated by XG Boost algorithm (Differentiable Random Forest)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6709320" y="4696920"/>
            <a:ext cx="576036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Feature importance generated by custom-made algorithm based on SVM model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1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73" name="Picture 4" descr=""/>
          <p:cNvPicPr/>
          <p:nvPr/>
        </p:nvPicPr>
        <p:blipFill>
          <a:blip r:embed="rId2"/>
          <a:stretch/>
        </p:blipFill>
        <p:spPr>
          <a:xfrm>
            <a:off x="3459600" y="6417720"/>
            <a:ext cx="1120680" cy="439920"/>
          </a:xfrm>
          <a:prstGeom prst="rect">
            <a:avLst/>
          </a:prstGeom>
          <a:ln>
            <a:noFill/>
          </a:ln>
        </p:spPr>
      </p:pic>
      <p:pic>
        <p:nvPicPr>
          <p:cNvPr id="74" name="Picture 5" descr=""/>
          <p:cNvPicPr/>
          <p:nvPr/>
        </p:nvPicPr>
        <p:blipFill>
          <a:blip r:embed="rId3"/>
          <a:stretch/>
        </p:blipFill>
        <p:spPr>
          <a:xfrm>
            <a:off x="107280" y="6180120"/>
            <a:ext cx="1836720" cy="677520"/>
          </a:xfrm>
          <a:prstGeom prst="rect">
            <a:avLst/>
          </a:prstGeom>
          <a:ln>
            <a:noFill/>
          </a:ln>
        </p:spPr>
      </p:pic>
      <p:pic>
        <p:nvPicPr>
          <p:cNvPr id="75" name="Picture 6" descr=""/>
          <p:cNvPicPr/>
          <p:nvPr/>
        </p:nvPicPr>
        <p:blipFill>
          <a:blip r:embed="rId4"/>
          <a:stretch/>
        </p:blipFill>
        <p:spPr>
          <a:xfrm>
            <a:off x="1944360" y="6417720"/>
            <a:ext cx="1425960" cy="439920"/>
          </a:xfrm>
          <a:prstGeom prst="rect">
            <a:avLst/>
          </a:prstGeom>
          <a:ln>
            <a:noFill/>
          </a:ln>
        </p:spPr>
      </p:pic>
      <p:sp>
        <p:nvSpPr>
          <p:cNvPr id="76" name="CustomShape 1"/>
          <p:cNvSpPr/>
          <p:nvPr/>
        </p:nvSpPr>
        <p:spPr>
          <a:xfrm>
            <a:off x="916560" y="2561040"/>
            <a:ext cx="5760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XG Boost Model output (1 tree)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Picture 12" descr=""/>
          <p:cNvPicPr/>
          <p:nvPr/>
        </p:nvPicPr>
        <p:blipFill>
          <a:blip r:embed="rId5"/>
          <a:stretch/>
        </p:blipFill>
        <p:spPr>
          <a:xfrm>
            <a:off x="6900840" y="-18000"/>
            <a:ext cx="4650480" cy="682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1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79" name="Picture 4" descr=""/>
          <p:cNvPicPr/>
          <p:nvPr/>
        </p:nvPicPr>
        <p:blipFill>
          <a:blip r:embed="rId2"/>
          <a:stretch/>
        </p:blipFill>
        <p:spPr>
          <a:xfrm>
            <a:off x="3459600" y="6417720"/>
            <a:ext cx="1120680" cy="439920"/>
          </a:xfrm>
          <a:prstGeom prst="rect">
            <a:avLst/>
          </a:prstGeom>
          <a:ln>
            <a:noFill/>
          </a:ln>
        </p:spPr>
      </p:pic>
      <p:pic>
        <p:nvPicPr>
          <p:cNvPr id="80" name="Picture 5" descr=""/>
          <p:cNvPicPr/>
          <p:nvPr/>
        </p:nvPicPr>
        <p:blipFill>
          <a:blip r:embed="rId3"/>
          <a:stretch/>
        </p:blipFill>
        <p:spPr>
          <a:xfrm>
            <a:off x="107280" y="6180120"/>
            <a:ext cx="1836720" cy="677520"/>
          </a:xfrm>
          <a:prstGeom prst="rect">
            <a:avLst/>
          </a:prstGeom>
          <a:ln>
            <a:noFill/>
          </a:ln>
        </p:spPr>
      </p:pic>
      <p:pic>
        <p:nvPicPr>
          <p:cNvPr id="81" name="Picture 6" descr=""/>
          <p:cNvPicPr/>
          <p:nvPr/>
        </p:nvPicPr>
        <p:blipFill>
          <a:blip r:embed="rId4"/>
          <a:stretch/>
        </p:blipFill>
        <p:spPr>
          <a:xfrm>
            <a:off x="1944360" y="6417720"/>
            <a:ext cx="1425960" cy="439920"/>
          </a:xfrm>
          <a:prstGeom prst="rect">
            <a:avLst/>
          </a:prstGeom>
          <a:ln>
            <a:noFill/>
          </a:ln>
        </p:spPr>
      </p:pic>
      <p:pic>
        <p:nvPicPr>
          <p:cNvPr id="82" name="Picture 1" descr=""/>
          <p:cNvPicPr/>
          <p:nvPr/>
        </p:nvPicPr>
        <p:blipFill>
          <a:blip r:embed="rId5"/>
          <a:stretch/>
        </p:blipFill>
        <p:spPr>
          <a:xfrm>
            <a:off x="0" y="1022400"/>
            <a:ext cx="5998320" cy="4729680"/>
          </a:xfrm>
          <a:prstGeom prst="rect">
            <a:avLst/>
          </a:prstGeom>
          <a:ln>
            <a:noFill/>
          </a:ln>
        </p:spPr>
      </p:pic>
      <p:pic>
        <p:nvPicPr>
          <p:cNvPr id="83" name="Picture 2" descr=""/>
          <p:cNvPicPr/>
          <p:nvPr/>
        </p:nvPicPr>
        <p:blipFill>
          <a:blip r:embed="rId6"/>
          <a:stretch/>
        </p:blipFill>
        <p:spPr>
          <a:xfrm>
            <a:off x="5956200" y="1107360"/>
            <a:ext cx="6235560" cy="464436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2813400" y="1022400"/>
            <a:ext cx="1113840" cy="699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BMI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8352000" y="1022400"/>
            <a:ext cx="1532160" cy="943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Current Income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Picture 9" descr=""/>
          <p:cNvPicPr/>
          <p:nvPr/>
        </p:nvPicPr>
        <p:blipFill>
          <a:blip r:embed="rId7"/>
          <a:srcRect l="73823" t="0" r="12890" b="85271"/>
          <a:stretch/>
        </p:blipFill>
        <p:spPr>
          <a:xfrm>
            <a:off x="4114800" y="977760"/>
            <a:ext cx="2073600" cy="1812600"/>
          </a:xfrm>
          <a:prstGeom prst="rect">
            <a:avLst/>
          </a:prstGeom>
          <a:ln>
            <a:noFill/>
          </a:ln>
        </p:spPr>
      </p:pic>
      <p:pic>
        <p:nvPicPr>
          <p:cNvPr id="87" name="Picture 10" descr=""/>
          <p:cNvPicPr/>
          <p:nvPr/>
        </p:nvPicPr>
        <p:blipFill>
          <a:blip r:embed="rId8"/>
          <a:srcRect l="73823" t="0" r="12890" b="85271"/>
          <a:stretch/>
        </p:blipFill>
        <p:spPr>
          <a:xfrm>
            <a:off x="9841680" y="1022400"/>
            <a:ext cx="2073600" cy="181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10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89" name="Picture 4" descr=""/>
          <p:cNvPicPr/>
          <p:nvPr/>
        </p:nvPicPr>
        <p:blipFill>
          <a:blip r:embed="rId2"/>
          <a:stretch/>
        </p:blipFill>
        <p:spPr>
          <a:xfrm>
            <a:off x="3459600" y="6417720"/>
            <a:ext cx="1120680" cy="439920"/>
          </a:xfrm>
          <a:prstGeom prst="rect">
            <a:avLst/>
          </a:prstGeom>
          <a:ln>
            <a:noFill/>
          </a:ln>
        </p:spPr>
      </p:pic>
      <p:pic>
        <p:nvPicPr>
          <p:cNvPr id="90" name="Picture 5" descr=""/>
          <p:cNvPicPr/>
          <p:nvPr/>
        </p:nvPicPr>
        <p:blipFill>
          <a:blip r:embed="rId3"/>
          <a:stretch/>
        </p:blipFill>
        <p:spPr>
          <a:xfrm>
            <a:off x="107280" y="6180120"/>
            <a:ext cx="1836720" cy="677520"/>
          </a:xfrm>
          <a:prstGeom prst="rect">
            <a:avLst/>
          </a:prstGeom>
          <a:ln>
            <a:noFill/>
          </a:ln>
        </p:spPr>
      </p:pic>
      <p:pic>
        <p:nvPicPr>
          <p:cNvPr id="91" name="Picture 6" descr=""/>
          <p:cNvPicPr/>
          <p:nvPr/>
        </p:nvPicPr>
        <p:blipFill>
          <a:blip r:embed="rId4"/>
          <a:stretch/>
        </p:blipFill>
        <p:spPr>
          <a:xfrm>
            <a:off x="1944360" y="6417720"/>
            <a:ext cx="1425960" cy="439920"/>
          </a:xfrm>
          <a:prstGeom prst="rect">
            <a:avLst/>
          </a:prstGeom>
          <a:ln>
            <a:noFill/>
          </a:ln>
        </p:spPr>
      </p:pic>
      <p:pic>
        <p:nvPicPr>
          <p:cNvPr id="92" name="Picture 2" descr=""/>
          <p:cNvPicPr/>
          <p:nvPr/>
        </p:nvPicPr>
        <p:blipFill>
          <a:blip r:embed="rId5"/>
          <a:stretch/>
        </p:blipFill>
        <p:spPr>
          <a:xfrm>
            <a:off x="8878320" y="0"/>
            <a:ext cx="3313440" cy="6861240"/>
          </a:xfrm>
          <a:prstGeom prst="rect">
            <a:avLst/>
          </a:prstGeom>
          <a:ln>
            <a:noFill/>
          </a:ln>
        </p:spPr>
      </p:pic>
      <p:pic>
        <p:nvPicPr>
          <p:cNvPr id="93" name="Picture 7" descr=""/>
          <p:cNvPicPr/>
          <p:nvPr/>
        </p:nvPicPr>
        <p:blipFill>
          <a:blip r:embed="rId6"/>
          <a:stretch/>
        </p:blipFill>
        <p:spPr>
          <a:xfrm>
            <a:off x="0" y="0"/>
            <a:ext cx="8962920" cy="6158160"/>
          </a:xfrm>
          <a:prstGeom prst="rect">
            <a:avLst/>
          </a:prstGeom>
          <a:ln>
            <a:noFill/>
          </a:ln>
        </p:spPr>
      </p:pic>
      <p:pic>
        <p:nvPicPr>
          <p:cNvPr id="94" name="Picture 8" descr=""/>
          <p:cNvPicPr/>
          <p:nvPr/>
        </p:nvPicPr>
        <p:blipFill>
          <a:blip r:embed="rId7"/>
          <a:srcRect l="73823" t="0" r="12890" b="85271"/>
          <a:stretch/>
        </p:blipFill>
        <p:spPr>
          <a:xfrm>
            <a:off x="6889320" y="0"/>
            <a:ext cx="2073600" cy="181260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3314520" y="320400"/>
            <a:ext cx="3328200" cy="699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Occupations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8933040" y="198720"/>
            <a:ext cx="2049480" cy="699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Gender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1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98" name="Picture 4" descr=""/>
          <p:cNvPicPr/>
          <p:nvPr/>
        </p:nvPicPr>
        <p:blipFill>
          <a:blip r:embed="rId2"/>
          <a:stretch/>
        </p:blipFill>
        <p:spPr>
          <a:xfrm>
            <a:off x="3459600" y="6417720"/>
            <a:ext cx="1120680" cy="439920"/>
          </a:xfrm>
          <a:prstGeom prst="rect">
            <a:avLst/>
          </a:prstGeom>
          <a:ln>
            <a:noFill/>
          </a:ln>
        </p:spPr>
      </p:pic>
      <p:pic>
        <p:nvPicPr>
          <p:cNvPr id="99" name="Picture 5" descr=""/>
          <p:cNvPicPr/>
          <p:nvPr/>
        </p:nvPicPr>
        <p:blipFill>
          <a:blip r:embed="rId3"/>
          <a:stretch/>
        </p:blipFill>
        <p:spPr>
          <a:xfrm>
            <a:off x="107280" y="6180120"/>
            <a:ext cx="1836720" cy="677520"/>
          </a:xfrm>
          <a:prstGeom prst="rect">
            <a:avLst/>
          </a:prstGeom>
          <a:ln>
            <a:noFill/>
          </a:ln>
        </p:spPr>
      </p:pic>
      <p:pic>
        <p:nvPicPr>
          <p:cNvPr id="100" name="Picture 6" descr=""/>
          <p:cNvPicPr/>
          <p:nvPr/>
        </p:nvPicPr>
        <p:blipFill>
          <a:blip r:embed="rId4"/>
          <a:stretch/>
        </p:blipFill>
        <p:spPr>
          <a:xfrm>
            <a:off x="1944360" y="6417720"/>
            <a:ext cx="1425960" cy="439920"/>
          </a:xfrm>
          <a:prstGeom prst="rect">
            <a:avLst/>
          </a:prstGeom>
          <a:ln>
            <a:noFill/>
          </a:ln>
        </p:spPr>
      </p:pic>
      <p:pic>
        <p:nvPicPr>
          <p:cNvPr id="101" name="Picture 10" descr=""/>
          <p:cNvPicPr/>
          <p:nvPr/>
        </p:nvPicPr>
        <p:blipFill>
          <a:blip r:embed="rId5"/>
          <a:stretch/>
        </p:blipFill>
        <p:spPr>
          <a:xfrm>
            <a:off x="1944360" y="0"/>
            <a:ext cx="7890480" cy="637236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3314160" y="0"/>
            <a:ext cx="5150880" cy="57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Job, Annual Income, Age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</TotalTime>
  <Application>LibreOffice/5.1.6.2$Linux_X86_64 LibreOffice_project/10m0$Build-2</Application>
  <Words>110</Words>
  <Paragraphs>30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2017-05-13T01:46:39Z</dcterms:created>
  <dc:creator>Seyedeh Nouri Ahmadi Gourab</dc:creator>
  <dc:description/>
  <dc:language>en-AU</dc:language>
  <cp:lastModifiedBy/>
  <dcterms:modified xsi:type="dcterms:W3CDTF">2017-05-13T14:49:25Z</dcterms:modified>
  <cp:revision>23</cp:revision>
  <dc:subject/>
  <dc:title>Suicide SKuad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